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81" r:id="rId3"/>
    <p:sldId id="256" r:id="rId4"/>
    <p:sldId id="257" r:id="rId5"/>
    <p:sldId id="259" r:id="rId6"/>
    <p:sldId id="274" r:id="rId7"/>
    <p:sldId id="258" r:id="rId8"/>
    <p:sldId id="273" r:id="rId9"/>
    <p:sldId id="275" r:id="rId10"/>
    <p:sldId id="277" r:id="rId11"/>
    <p:sldId id="278" r:id="rId12"/>
    <p:sldId id="279" r:id="rId13"/>
    <p:sldId id="280" r:id="rId14"/>
    <p:sldId id="263" r:id="rId15"/>
    <p:sldId id="264" r:id="rId16"/>
    <p:sldId id="282" r:id="rId17"/>
    <p:sldId id="283" r:id="rId18"/>
    <p:sldId id="284" r:id="rId19"/>
    <p:sldId id="267" r:id="rId20"/>
  </p:sldIdLst>
  <p:sldSz cx="18288000" cy="10287000"/>
  <p:notesSz cx="6858000" cy="91440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Schoolbell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2E8"/>
    <a:srgbClr val="FCD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21D26-FC40-4B9D-B2AF-1A10200D026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BA3AA-E5E2-4CD8-AD3D-4E8509A584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BA3AA-E5E2-4CD8-AD3D-4E8509A5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BA3AA-E5E2-4CD8-AD3D-4E8509A5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89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BA3AA-E5E2-4CD8-AD3D-4E8509A5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58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BA3AA-E5E2-4CD8-AD3D-4E8509A58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BA3AA-E5E2-4CD8-AD3D-4E8509A5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90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BA3AA-E5E2-4CD8-AD3D-4E8509A584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1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B8A7-F488-737E-8D29-3F039DFD9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47A29-FDE6-5D9F-4C2C-564449693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A6955-7658-26CD-07C8-58D999E4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7D560-0134-A76A-4825-AB4C0FC4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1A6F-B112-716A-6DDB-BFF8AFD2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3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099-4201-FAC3-E758-F193BC91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5355-E18D-8768-EE7D-EE4F53C49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2D614-4F4A-7B3C-5F87-95180D25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E6A89-FC57-419E-0813-7996EEFD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43D4-3403-948D-C4B8-1201DFE8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59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6254-B758-2790-BC96-1D72F49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8F488-7767-FCD0-9264-427B49201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3A172-E7D3-D377-8F76-B091AC7A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E104A-4983-7E7F-11A3-443D0794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8C9A-528C-A97A-7C9C-E15ED75C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650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F1C-9D8C-B7CE-89C4-2F2AAAC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0974-94C8-B709-0896-C36FA9CCC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D6EC4-1A72-944D-1DD6-F850C8EF3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F10C2-B4CA-0D0B-DD79-31399D01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D3888-B5C7-606C-09C4-20F507EE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ECFF-1CE1-103C-547A-2D48E366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273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ED92-C455-0478-038F-1139F17E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5470-AE0C-43A4-1B26-EF3B0070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B1E4-C7C9-0D89-FAB1-8043EAEA5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E6202-12CC-08FE-E93B-7F570BA49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EFC49E-BA44-EB50-AB61-C43346AB3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D5CD83-6CA9-8EB8-8F10-3363B640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885ED-89EB-705B-C3B6-2658CD06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B9A0A-E841-B20A-D04A-B6C1C8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61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E8D8-58FD-2E13-1800-25531F80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7BB90-21D7-C8B4-75D0-8D34918F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05ABB-0EA8-FB6B-2590-37875BFA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D0BA1-887B-5DA9-B51D-F0707ADC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591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BC95C-1718-8D8B-6909-1E0F7B01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C4A7C-D75F-1253-0139-1120A0E5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B9E7B-407D-278B-A255-160290E3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01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135D-0C1B-F24C-F106-CAB155C9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3EA7-1126-69EA-2FC6-C98067E5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0BBB1-D717-006F-B31B-6C533AD97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AA5B2-836C-65CD-A910-5DD5143C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6325C-C067-B320-26A7-C65DA8BE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77C9-FA83-9648-A39A-48084AE7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8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302-47E5-AB3F-27EF-6985F6F3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DDF5F-D12D-4245-592F-C10C493C7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50E1F-31CE-CA50-13C0-31F5971B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5A3BE-FEF9-3EE6-776E-5756D494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3D179-ECBA-25A8-41A8-FCA257D1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AE6ED-E831-E4C4-193A-A8454BB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9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415F-47EE-707F-103B-DE1C5BEC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324F4-BC33-C1D7-73DB-329E935E3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BE22D-2CB3-7B8B-964B-BA3E2ABC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A5C37-D276-0EF2-009C-F3B92B56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C8B6F-C9E8-103F-6260-2574C66C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241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AFB5B-2253-E3DC-D9AE-67BE37470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DDC71-F8B0-98E4-955C-52C38AAA9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442F-BE0F-D301-7FDD-8454FA58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F1988-8D21-A5F9-865D-EDF7BFE4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8D8BB-A655-EC4B-35C0-FEAAD9B6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71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7897D-6EB8-2CC6-23AA-C6C2F8023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E0160-352D-A514-096C-27B3D3B4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05B6A-AE77-FAA8-A589-B6777CCB7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47663-6210-4AD0-9E98-727AB08CD38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251C-E19E-B7F0-FD0D-2DCFA96F2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1ADF0-CA18-1ECE-5604-A1CDE509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0331-0CB1-4C12-82ED-9E5E49ADB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47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965C1-9FB2-D4ED-459D-BDBD36C3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8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E42FAC2-D050-3B17-C641-219174F4628F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2933700"/>
            <a:ext cx="10668000" cy="830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0" indent="-685800" algn="just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altLang="en-US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B4491-F181-9F03-959E-E750F345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437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0676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7AACE077-86D0-FD89-CAD3-722CFF55B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11957"/>
            <a:ext cx="164592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858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3716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20574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7432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Beam Penetration Method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Schoolbell" panose="020B0604020202020204" charset="0"/>
              <a:ea typeface="Schoolbell" panose="020B0604020202020204" charset="0"/>
              <a:cs typeface="+mj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B3F401E-578A-8E7C-6145-112F6D90A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39626"/>
            <a:ext cx="11356776" cy="655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Used with random-scan monitors these systems have Two layers of phosphor, green  the inner layer and red the outer one, are coated on to the inside of the CRT screen.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The displayed color depends on how far the electron beam penetrates into the phosphor layers.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It produces a limited number of colors red, orange, yellow and green.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Inexpensive way of producing colors in Random Scan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Picture Quality is not very good.</a:t>
            </a:r>
          </a:p>
          <a:p>
            <a:pPr marL="0" marR="0" lvl="0" indent="0" algn="just" defTabSz="13716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choolbell" panose="020B0604020202020204" charset="0"/>
              <a:ea typeface="Schoolbell" panose="020B0604020202020204" charset="0"/>
              <a:cs typeface="Arial" panose="020B0604020202020204" pitchFamily="34" charset="0"/>
            </a:endParaRPr>
          </a:p>
          <a:p>
            <a:pPr marL="514350" marR="0" lvl="0" indent="-514350" algn="just" defTabSz="13716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choolbell" panose="020B0604020202020204" charset="0"/>
              <a:ea typeface="Schoolbell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CFDEA-0F02-C1EB-EC12-8D2765A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3702518"/>
            <a:ext cx="5791200" cy="3392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9572826"/>
      </p:ext>
    </p:extLst>
  </p:cSld>
  <p:clrMapOvr>
    <a:masterClrMapping/>
  </p:clrMapOvr>
  <p:transition spd="med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7B1FAD-8805-052D-AC31-000EEB0CEAC9}"/>
              </a:ext>
            </a:extLst>
          </p:cNvPr>
          <p:cNvSpPr txBox="1"/>
          <p:nvPr/>
        </p:nvSpPr>
        <p:spPr>
          <a:xfrm>
            <a:off x="304800" y="2684354"/>
            <a:ext cx="11506200" cy="685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Commonly used in raster scan systems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It can display a much wider range than Beam Penetration Method 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It has three phosphor color dots (red, green and blue) at each pixel position.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These systems have three electron guns. One for each color dot.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As per the picture definition the  electron guns passes the electron beam which is properly deflected through the Shadow Mask hence forming a single beam.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0A72B-31C5-6B2E-48DE-65E900A0C416}"/>
              </a:ext>
            </a:extLst>
          </p:cNvPr>
          <p:cNvSpPr txBox="1"/>
          <p:nvPr/>
        </p:nvSpPr>
        <p:spPr>
          <a:xfrm>
            <a:off x="4419600" y="748782"/>
            <a:ext cx="973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Shadow Mask Method</a:t>
            </a:r>
            <a:endParaRPr lang="en-IN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 descr="shadow-mask-animation">
            <a:extLst>
              <a:ext uri="{FF2B5EF4-FFF2-40B4-BE49-F238E27FC236}">
                <a16:creationId xmlns:a16="http://schemas.microsoft.com/office/drawing/2014/main" id="{652E3A46-6AB7-94FC-5EA3-C6DDC1C020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277" y="3390908"/>
            <a:ext cx="5864923" cy="42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217199"/>
      </p:ext>
    </p:extLst>
  </p:cSld>
  <p:clrMapOvr>
    <a:masterClrMapping/>
  </p:clrMapOvr>
  <p:transition spd="med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64365" y="8896805"/>
            <a:ext cx="19416731" cy="722989"/>
            <a:chOff x="0" y="0"/>
            <a:chExt cx="25888974" cy="96398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5844056" y="373224"/>
              <a:ext cx="7920831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Open Sauce Bold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19200" y="369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5BA3F0E-ABC9-DE54-62ED-3BF0A48FA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76906"/>
            <a:ext cx="9446418" cy="644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defTabSz="1371600"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FFFF"/>
                </a:solidFill>
                <a:latin typeface="Schoolbell" panose="020B0604020202020204" charset="0"/>
                <a:ea typeface="Schoolbell" panose="020B0604020202020204" charset="0"/>
              </a:rPr>
              <a:t>In all the earlier technologies we need refreshing of the screen</a:t>
            </a:r>
          </a:p>
          <a:p>
            <a:pPr algn="just" defTabSz="1371600"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FFFF"/>
                </a:solidFill>
                <a:latin typeface="Schoolbell" panose="020B0604020202020204" charset="0"/>
                <a:ea typeface="Schoolbell" panose="020B0604020202020204" charset="0"/>
              </a:rPr>
              <a:t>An alternative method is Direct View Storage Tube .It stores the picture information as a charge distribution just behind the phosphor coated screen.</a:t>
            </a:r>
          </a:p>
          <a:p>
            <a:pPr algn="just" defTabSz="1371600"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FFFF"/>
                </a:solidFill>
                <a:latin typeface="Schoolbell" panose="020B0604020202020204" charset="0"/>
                <a:ea typeface="Schoolbell" panose="020B0604020202020204" charset="0"/>
              </a:rPr>
              <a:t>Two electron guns primary gun and flood gun are used</a:t>
            </a:r>
          </a:p>
          <a:p>
            <a:pPr algn="just" defTabSz="1371600"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FFFF"/>
                </a:solidFill>
                <a:latin typeface="Schoolbell" panose="020B0604020202020204" charset="0"/>
                <a:ea typeface="Schoolbell" panose="020B0604020202020204" charset="0"/>
              </a:rPr>
              <a:t>Primary gun stores the picture pattern and flood gun maintains the picture display</a:t>
            </a:r>
            <a:endParaRPr lang="en-IN" altLang="en-US" sz="3600" dirty="0">
              <a:solidFill>
                <a:srgbClr val="FFFFFF"/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ADAA6-F551-EFAB-36B2-64049D2CB855}"/>
              </a:ext>
            </a:extLst>
          </p:cNvPr>
          <p:cNvSpPr txBox="1"/>
          <p:nvPr/>
        </p:nvSpPr>
        <p:spPr>
          <a:xfrm>
            <a:off x="5105400" y="974695"/>
            <a:ext cx="655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Direct View Storage Tube</a:t>
            </a:r>
            <a:endParaRPr lang="en-I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hoolbell" panose="020B0604020202020204" charset="0"/>
              <a:ea typeface="Schoolbell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721F44-5DED-3AC9-D865-06935178D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129" y="2781302"/>
            <a:ext cx="7041266" cy="583557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64365" y="9258300"/>
            <a:ext cx="19416731" cy="722989"/>
            <a:chOff x="0" y="0"/>
            <a:chExt cx="25888974" cy="96398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1A2127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5844056" y="373224"/>
              <a:ext cx="7920831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endParaRPr lang="en-US" sz="2800" dirty="0">
                <a:solidFill>
                  <a:srgbClr val="1A2127"/>
                </a:solidFill>
                <a:latin typeface="Open Sauce Bold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AD80BB99-3EB5-1C37-4FE4-1270F7C5F38C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3162300"/>
            <a:ext cx="8346877" cy="594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</a:pPr>
            <a:r>
              <a:rPr lang="en-US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choolbell" panose="020B0604020202020204" charset="0"/>
                <a:ea typeface="Schoolbell" panose="020B0604020202020204" charset="0"/>
              </a:rPr>
              <a:t>In DVST since no refreshing required so complex pictures can be displayed at higher resolution without flicker.</a:t>
            </a:r>
          </a:p>
          <a:p>
            <a:pPr algn="just">
              <a:lnSpc>
                <a:spcPct val="115000"/>
              </a:lnSpc>
            </a:pPr>
            <a:r>
              <a:rPr lang="en-US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choolbell" panose="020B0604020202020204" charset="0"/>
                <a:ea typeface="Schoolbell" panose="020B0604020202020204" charset="0"/>
              </a:rPr>
              <a:t>However DVST ordinarily does not display colors and parts of image cannot be erased here so not good for animation</a:t>
            </a:r>
          </a:p>
          <a:p>
            <a:pPr algn="just">
              <a:lnSpc>
                <a:spcPct val="115000"/>
              </a:lnSpc>
              <a:buFontTx/>
              <a:buNone/>
            </a:pPr>
            <a:endParaRPr lang="en-US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choolbell" panose="020B0604020202020204" charset="0"/>
              <a:ea typeface="Schoolbell" panose="020B0604020202020204" charset="0"/>
            </a:endParaRPr>
          </a:p>
          <a:p>
            <a:pPr algn="just">
              <a:lnSpc>
                <a:spcPct val="115000"/>
              </a:lnSpc>
            </a:pPr>
            <a:endParaRPr lang="en-I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5589C6-8554-4729-E759-6A36B38FA15D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0" y="1323992"/>
            <a:ext cx="10287000" cy="11501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DVST Vs Refresh CRT 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986A85CC-6890-3038-F860-5ED76726C7DC}"/>
              </a:ext>
            </a:extLst>
          </p:cNvPr>
          <p:cNvGrpSpPr>
            <a:grpSpLocks/>
          </p:cNvGrpSpPr>
          <p:nvPr/>
        </p:nvGrpSpPr>
        <p:grpSpPr bwMode="auto">
          <a:xfrm>
            <a:off x="11048063" y="3314700"/>
            <a:ext cx="5695950" cy="4133822"/>
            <a:chOff x="3424" y="1344"/>
            <a:chExt cx="2223" cy="1632"/>
          </a:xfrm>
        </p:grpSpPr>
        <p:pic>
          <p:nvPicPr>
            <p:cNvPr id="5" name="Picture 5" descr="tektronix">
              <a:extLst>
                <a:ext uri="{FF2B5EF4-FFF2-40B4-BE49-F238E27FC236}">
                  <a16:creationId xmlns:a16="http://schemas.microsoft.com/office/drawing/2014/main" id="{1084C1EF-97C8-C36C-FFD8-BE681260E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" y="1434"/>
              <a:ext cx="2042" cy="1451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10CC666B-BD46-E831-28CA-06EE04F9B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344"/>
              <a:ext cx="2223" cy="1632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13716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F78236-3EEA-EBC9-FA1F-BFA97C1C9291}"/>
              </a:ext>
            </a:extLst>
          </p:cNvPr>
          <p:cNvSpPr txBox="1"/>
          <p:nvPr/>
        </p:nvSpPr>
        <p:spPr>
          <a:xfrm>
            <a:off x="5628708" y="342900"/>
            <a:ext cx="7030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CRT Display : Advantages</a:t>
            </a:r>
            <a:endParaRPr lang="en-IN" sz="5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75442-5672-5932-DD9A-4C8ECCAFF478}"/>
              </a:ext>
            </a:extLst>
          </p:cNvPr>
          <p:cNvSpPr txBox="1"/>
          <p:nvPr/>
        </p:nvSpPr>
        <p:spPr>
          <a:xfrm>
            <a:off x="1524000" y="2095500"/>
            <a:ext cx="102108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are quite cheaper than other monitors like LCD and LED.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These CRT monitors are quite responsive.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are faster as they respond almost instantly average time interaction is less than 1 picosecond.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CRT monitors do not have native display resolution.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CRT monitors look equally good, particularly at any resolution.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generally produce a dark black and heavy contrast level which is good for viewing in a dark environment.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9B6A4C-1165-67E5-CA4B-9DB36F994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1" y="2628904"/>
            <a:ext cx="5410200" cy="4648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403196"/>
      </p:ext>
    </p:extLst>
  </p:cSld>
  <p:clrMapOvr>
    <a:masterClrMapping/>
  </p:clrMapOvr>
  <p:transition spd="med"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64365" y="9258300"/>
            <a:ext cx="19416731" cy="722989"/>
            <a:chOff x="0" y="0"/>
            <a:chExt cx="25888974" cy="96398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1A2127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5844056" y="373224"/>
              <a:ext cx="7920831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endParaRPr lang="en-US" sz="2800" dirty="0">
                <a:solidFill>
                  <a:srgbClr val="1A2127"/>
                </a:solidFill>
                <a:latin typeface="Open Sauce Bold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87D2DC-AB56-55FD-0CC4-4332B3F06822}"/>
              </a:ext>
            </a:extLst>
          </p:cNvPr>
          <p:cNvSpPr txBox="1"/>
          <p:nvPr/>
        </p:nvSpPr>
        <p:spPr>
          <a:xfrm>
            <a:off x="5257800" y="1028699"/>
            <a:ext cx="9726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CRT Display : Disadvantages</a:t>
            </a:r>
            <a:endParaRPr lang="en-IN" sz="4800" b="1" dirty="0">
              <a:solidFill>
                <a:srgbClr val="C00000"/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2CFE5-F82C-3E52-E375-4E9DC053383A}"/>
              </a:ext>
            </a:extLst>
          </p:cNvPr>
          <p:cNvSpPr txBox="1"/>
          <p:nvPr/>
        </p:nvSpPr>
        <p:spPr>
          <a:xfrm>
            <a:off x="1836174" y="2791608"/>
            <a:ext cx="828490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are quite massive in size and need more space for installation.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CRT monitors emit heat and consume more energy than other monitors like LCD, and LED.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do not work to their full potential while playing with graphics and resolutions.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are less attractive compared to LCD and LED monitors.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Schoolbell" panose="020B0604020202020204" charset="0"/>
                <a:ea typeface="Schoolbell" panose="020B0604020202020204" charset="0"/>
              </a:rPr>
              <a:t> They are not as bright as LCD monitors.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E0FBA1-8C6F-9222-872D-C14872CC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009900"/>
            <a:ext cx="6477000" cy="485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5068445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64365" y="8896805"/>
            <a:ext cx="19416731" cy="722989"/>
            <a:chOff x="0" y="0"/>
            <a:chExt cx="25888974" cy="96398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5844056" y="373224"/>
              <a:ext cx="7920831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Open Sauce Bold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19200" y="369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ADAA6-F551-EFAB-36B2-64049D2CB855}"/>
              </a:ext>
            </a:extLst>
          </p:cNvPr>
          <p:cNvSpPr txBox="1"/>
          <p:nvPr/>
        </p:nvSpPr>
        <p:spPr>
          <a:xfrm>
            <a:off x="3721769" y="974695"/>
            <a:ext cx="105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CRT in the Real World: Applications</a:t>
            </a:r>
            <a:endParaRPr lang="en-IN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2CB29-E31F-F275-6B24-277E5D273472}"/>
              </a:ext>
            </a:extLst>
          </p:cNvPr>
          <p:cNvSpPr txBox="1"/>
          <p:nvPr/>
        </p:nvSpPr>
        <p:spPr>
          <a:xfrm>
            <a:off x="1241323" y="2973345"/>
            <a:ext cx="10077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  <a:latin typeface="Schoolbell" panose="020B0604020202020204" charset="0"/>
                <a:ea typeface="Schoolbell" panose="020B0604020202020204" charset="0"/>
              </a:rPr>
              <a:t>CRTs are commonly used in television displays.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  <a:latin typeface="Schoolbell" panose="020B0604020202020204" charset="0"/>
                <a:ea typeface="Schoolbell" panose="020B0604020202020204" charset="0"/>
              </a:rPr>
              <a:t>Fast-moving cathode rays that are suddenly stopped generate X-rays.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  <a:latin typeface="Schoolbell" panose="020B0604020202020204" charset="0"/>
                <a:ea typeface="Schoolbell" panose="020B0604020202020204" charset="0"/>
              </a:rPr>
              <a:t>CRTs are used in cathode-ray oscilloscopes.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  <a:latin typeface="Schoolbell" panose="020B0604020202020204" charset="0"/>
                <a:ea typeface="Schoolbell" panose="020B0604020202020204" charset="0"/>
              </a:rPr>
              <a:t>They are cost-effective.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  <a:latin typeface="Schoolbell" panose="020B0604020202020204" charset="0"/>
                <a:ea typeface="Schoolbell" panose="020B0604020202020204" charset="0"/>
              </a:rPr>
              <a:t>CRTs have a fast response time and no motion blur.</a:t>
            </a:r>
            <a:endParaRPr lang="en-IN" sz="4000" dirty="0">
              <a:solidFill>
                <a:schemeClr val="bg2"/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DCF949-1CF6-51AE-B13E-656FFBAB5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46" y="3225715"/>
            <a:ext cx="5791200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7368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40000" y="2705100"/>
            <a:ext cx="4066693" cy="11772005"/>
          </a:xfrm>
          <a:custGeom>
            <a:avLst/>
            <a:gdLst/>
            <a:ahLst/>
            <a:cxnLst/>
            <a:rect l="l" t="t" r="r" b="b"/>
            <a:pathLst>
              <a:path w="4066693" h="11772005">
                <a:moveTo>
                  <a:pt x="4066692" y="0"/>
                </a:moveTo>
                <a:lnTo>
                  <a:pt x="0" y="0"/>
                </a:lnTo>
                <a:lnTo>
                  <a:pt x="0" y="11772004"/>
                </a:lnTo>
                <a:lnTo>
                  <a:pt x="4066692" y="11772004"/>
                </a:lnTo>
                <a:lnTo>
                  <a:pt x="406669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3319" y="361502"/>
            <a:ext cx="3852656" cy="11772005"/>
          </a:xfrm>
          <a:custGeom>
            <a:avLst/>
            <a:gdLst/>
            <a:ahLst/>
            <a:cxnLst/>
            <a:rect l="l" t="t" r="r" b="b"/>
            <a:pathLst>
              <a:path w="3852656" h="11772005">
                <a:moveTo>
                  <a:pt x="0" y="0"/>
                </a:moveTo>
                <a:lnTo>
                  <a:pt x="3852656" y="0"/>
                </a:lnTo>
                <a:lnTo>
                  <a:pt x="3852656" y="11772005"/>
                </a:lnTo>
                <a:lnTo>
                  <a:pt x="0" y="1177200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676574" y="3137374"/>
            <a:ext cx="9543470" cy="2952591"/>
            <a:chOff x="0" y="342900"/>
            <a:chExt cx="12724627" cy="3936789"/>
          </a:xfrm>
        </p:grpSpPr>
        <p:sp>
          <p:nvSpPr>
            <p:cNvPr id="5" name="TextBox 5"/>
            <p:cNvSpPr txBox="1"/>
            <p:nvPr/>
          </p:nvSpPr>
          <p:spPr>
            <a:xfrm>
              <a:off x="0" y="342900"/>
              <a:ext cx="12724627" cy="273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88"/>
                </a:lnSpc>
              </a:pPr>
              <a:r>
                <a:rPr lang="en-US" sz="15200">
                  <a:solidFill>
                    <a:srgbClr val="1A2127"/>
                  </a:solidFill>
                  <a:latin typeface="Schoolbell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90557"/>
              <a:ext cx="12724627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0"/>
                </a:lnSpc>
              </a:pPr>
              <a:endParaRPr lang="en-US" sz="4000" dirty="0">
                <a:solidFill>
                  <a:srgbClr val="1A2127"/>
                </a:solidFill>
                <a:latin typeface="Schoolbell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EF05D8-9DD9-81BA-3B79-DCD3A14CA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5143500"/>
            <a:ext cx="5969000" cy="4476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42900"/>
            <a:ext cx="17460568" cy="8784792"/>
          </a:xfrm>
          <a:custGeom>
            <a:avLst/>
            <a:gdLst/>
            <a:ahLst/>
            <a:cxnLst/>
            <a:rect l="l" t="t" r="r" b="b"/>
            <a:pathLst>
              <a:path w="17460568" h="8784792">
                <a:moveTo>
                  <a:pt x="0" y="0"/>
                </a:moveTo>
                <a:lnTo>
                  <a:pt x="17460568" y="0"/>
                </a:lnTo>
                <a:lnTo>
                  <a:pt x="17460568" y="8784792"/>
                </a:lnTo>
                <a:lnTo>
                  <a:pt x="0" y="878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05400" y="5295900"/>
            <a:ext cx="7696200" cy="1652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51"/>
              </a:lnSpc>
            </a:pPr>
            <a:r>
              <a:rPr lang="en-US" sz="7200" b="1" dirty="0">
                <a:solidFill>
                  <a:srgbClr val="1A2127"/>
                </a:solidFill>
                <a:latin typeface="Schoolbell"/>
              </a:rPr>
              <a:t>Cathode Ray tube  </a:t>
            </a:r>
          </a:p>
        </p:txBody>
      </p:sp>
      <p:sp>
        <p:nvSpPr>
          <p:cNvPr id="4" name="AutoShape 4"/>
          <p:cNvSpPr/>
          <p:nvPr/>
        </p:nvSpPr>
        <p:spPr>
          <a:xfrm>
            <a:off x="3639303" y="7927835"/>
            <a:ext cx="8497013" cy="0"/>
          </a:xfrm>
          <a:prstGeom prst="line">
            <a:avLst/>
          </a:prstGeom>
          <a:ln w="28575" cap="rnd">
            <a:solidFill>
              <a:srgbClr val="1A2127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151685" y="8372705"/>
            <a:ext cx="598463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b="1" dirty="0">
                <a:solidFill>
                  <a:srgbClr val="1A2127"/>
                </a:solidFill>
                <a:latin typeface="Schoolbell"/>
              </a:rPr>
              <a:t>Presented by Group Roomies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05400" y="3543300"/>
            <a:ext cx="771327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297" b="1" dirty="0">
                <a:solidFill>
                  <a:srgbClr val="1A2127"/>
                </a:solidFill>
                <a:latin typeface="Open Sauce Bold"/>
              </a:rPr>
              <a:t>R</a:t>
            </a:r>
            <a:r>
              <a:rPr lang="en-US" sz="2800" b="1" dirty="0">
                <a:solidFill>
                  <a:srgbClr val="1A2127"/>
                </a:solidFill>
                <a:latin typeface="Open Sauce Bold"/>
              </a:rPr>
              <a:t>amgarh Engineering College </a:t>
            </a:r>
          </a:p>
          <a:p>
            <a:pPr algn="ctr">
              <a:lnSpc>
                <a:spcPts val="3216"/>
              </a:lnSpc>
            </a:pPr>
            <a:r>
              <a:rPr lang="en-US" sz="2800" b="1" dirty="0">
                <a:solidFill>
                  <a:srgbClr val="1A2127"/>
                </a:solidFill>
                <a:latin typeface="Open Sauce Bold"/>
              </a:rPr>
              <a:t>Department of Computer Science &amp; Engineering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1350" y="4783523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Open Sauce Bold" charset="0"/>
              </a:rPr>
              <a:t>Group Project Presentation Title :</a:t>
            </a:r>
            <a:endParaRPr lang="en-US" sz="2800" dirty="0">
              <a:latin typeface="Open Sauce 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D667A8-F762-6E47-9A91-CBFE0791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1606366"/>
            <a:ext cx="1714500" cy="171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62400" y="800100"/>
            <a:ext cx="13490180" cy="6892255"/>
          </a:xfrm>
          <a:custGeom>
            <a:avLst/>
            <a:gdLst/>
            <a:ahLst/>
            <a:cxnLst/>
            <a:rect l="l" t="t" r="r" b="b"/>
            <a:pathLst>
              <a:path w="13490180" h="6892255">
                <a:moveTo>
                  <a:pt x="0" y="0"/>
                </a:moveTo>
                <a:lnTo>
                  <a:pt x="13490180" y="0"/>
                </a:lnTo>
                <a:lnTo>
                  <a:pt x="13490180" y="6892255"/>
                </a:lnTo>
                <a:lnTo>
                  <a:pt x="0" y="689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564365" y="9229725"/>
            <a:ext cx="19416731" cy="0"/>
          </a:xfrm>
          <a:prstGeom prst="line">
            <a:avLst/>
          </a:prstGeom>
          <a:ln w="38100" cap="rnd">
            <a:solidFill>
              <a:srgbClr val="1A2127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1028700" y="3008275"/>
            <a:ext cx="3983737" cy="9825361"/>
          </a:xfrm>
          <a:custGeom>
            <a:avLst/>
            <a:gdLst/>
            <a:ahLst/>
            <a:cxnLst/>
            <a:rect l="l" t="t" r="r" b="b"/>
            <a:pathLst>
              <a:path w="3983737" h="9825361">
                <a:moveTo>
                  <a:pt x="3983737" y="0"/>
                </a:moveTo>
                <a:lnTo>
                  <a:pt x="0" y="0"/>
                </a:lnTo>
                <a:lnTo>
                  <a:pt x="0" y="9825361"/>
                </a:lnTo>
                <a:lnTo>
                  <a:pt x="3983737" y="9825361"/>
                </a:lnTo>
                <a:lnTo>
                  <a:pt x="3983737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40965" y="2878997"/>
            <a:ext cx="9627636" cy="2700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Schoolbell"/>
              </a:rPr>
              <a:t>Hello, classmates! </a:t>
            </a:r>
            <a:r>
              <a:rPr lang="en-US" sz="7200" dirty="0">
                <a:solidFill>
                  <a:srgbClr val="FFFFFF"/>
                </a:solidFill>
                <a:latin typeface="Schoolbell"/>
              </a:rPr>
              <a:t>We are Group Roomies!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 tmFilter="0,0; .5, 0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6976" y="1000125"/>
            <a:ext cx="10674048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1A2127"/>
                </a:solidFill>
                <a:latin typeface="Schoolbell"/>
              </a:rPr>
              <a:t>Meet the Group Roomies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CC334E5-3E32-B5B4-C0CE-1B582091C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31181" r="7756" b="26236"/>
          <a:stretch/>
        </p:blipFill>
        <p:spPr>
          <a:xfrm>
            <a:off x="1390008" y="2331516"/>
            <a:ext cx="3243299" cy="3403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B116EA-DECA-925D-7AE4-10AD82A73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" b="44072"/>
          <a:stretch/>
        </p:blipFill>
        <p:spPr>
          <a:xfrm>
            <a:off x="7420214" y="2331517"/>
            <a:ext cx="3447571" cy="3403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F6E5EC-CDE8-0720-3F53-75F6F750AF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t="2974" r="1642" b="25355"/>
          <a:stretch/>
        </p:blipFill>
        <p:spPr>
          <a:xfrm>
            <a:off x="13182600" y="2331516"/>
            <a:ext cx="3447572" cy="340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E5C9592-3594-C121-C9B6-5D7B1D6292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t="23491" r="21727" b="34464"/>
          <a:stretch/>
        </p:blipFill>
        <p:spPr>
          <a:xfrm>
            <a:off x="10330728" y="6235608"/>
            <a:ext cx="3447571" cy="391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272D15-DB20-D5FB-6E79-96731AD5D4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/>
          <a:stretch/>
        </p:blipFill>
        <p:spPr>
          <a:xfrm>
            <a:off x="3834015" y="6235608"/>
            <a:ext cx="3586199" cy="391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24200" y="1028699"/>
            <a:ext cx="12306300" cy="1315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Schoolbell"/>
                <a:ea typeface="+mn-ea"/>
                <a:cs typeface="+mn-cs"/>
              </a:rPr>
              <a:t>    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Schoolbell"/>
                <a:ea typeface="+mn-ea"/>
                <a:cs typeface="+mn-cs"/>
              </a:rPr>
              <a:t>What is CRT?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C4122-51A9-874D-B78F-7D22EE6B6178}"/>
              </a:ext>
            </a:extLst>
          </p:cNvPr>
          <p:cNvSpPr txBox="1"/>
          <p:nvPr/>
        </p:nvSpPr>
        <p:spPr>
          <a:xfrm>
            <a:off x="1676400" y="3582653"/>
            <a:ext cx="8382000" cy="389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Schoolbell" panose="020B0604020202020204" charset="0"/>
                <a:ea typeface="Schoolbell" panose="020B0604020202020204" charset="0"/>
                <a:cs typeface="+mn-cs"/>
              </a:rPr>
              <a:t>A CRT is a vacuum tube containing an electron gun (a source of electrons) and a fluorescent screen, with internal or external means to accelerate and deflect the electron beam, used to create images in the form of light emitted from the fluorescent screen.</a:t>
            </a:r>
            <a:endParaRPr kumimoji="0" lang="en-I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Schoolbell" panose="020B0604020202020204" charset="0"/>
              <a:ea typeface="Schoolbell" panose="020B0604020202020204" charset="0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38D05-4D7A-827A-497B-381DE5E1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288" y="3278496"/>
            <a:ext cx="6629400" cy="497205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157B47-699C-3345-FA00-DA575E5A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571500"/>
            <a:ext cx="8809484" cy="2420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30A1F-589A-D354-F2CF-144763085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16" y="2662118"/>
            <a:ext cx="9534970" cy="645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E42FAC2-D050-3B17-C641-219174F4628F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2933700"/>
            <a:ext cx="10668000" cy="830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just">
              <a:lnSpc>
                <a:spcPct val="115000"/>
              </a:lnSpc>
            </a:pPr>
            <a:r>
              <a:rPr lang="en-US" altLang="zh-CN" sz="2800" dirty="0">
                <a:latin typeface="Schoolbell" panose="020B0604020202020204" charset="0"/>
                <a:ea typeface="Schoolbell" panose="020B0604020202020204" charset="0"/>
              </a:rPr>
              <a:t>The primary components of electron gun are heated metal cathode and control grid (which controls the intensity of electrons).</a:t>
            </a:r>
          </a:p>
          <a:p>
            <a:pPr marL="685800" indent="-685800" algn="just">
              <a:lnSpc>
                <a:spcPct val="115000"/>
              </a:lnSpc>
            </a:pPr>
            <a:r>
              <a:rPr lang="en-US" altLang="zh-CN" sz="2800" dirty="0">
                <a:latin typeface="Schoolbell" panose="020B0604020202020204" charset="0"/>
                <a:ea typeface="Schoolbell" panose="020B0604020202020204" charset="0"/>
              </a:rPr>
              <a:t>Heat is supplied to the filament and hence the electrons start boiling.</a:t>
            </a:r>
          </a:p>
          <a:p>
            <a:pPr marL="685800" indent="-685800" algn="just">
              <a:lnSpc>
                <a:spcPct val="115000"/>
              </a:lnSpc>
            </a:pPr>
            <a:r>
              <a:rPr lang="en-US" altLang="zh-CN" sz="2800" dirty="0">
                <a:latin typeface="Schoolbell" panose="020B0604020202020204" charset="0"/>
                <a:ea typeface="Schoolbell" panose="020B0604020202020204" charset="0"/>
              </a:rPr>
              <a:t>In the vacuum inside the monitor these electrons are accelerated (by the accelerating anode or by the positive metal coating near the phosphor screen) towards the phosphor coating by a high positive voltage.</a:t>
            </a:r>
          </a:p>
          <a:p>
            <a:pPr marL="685800" indent="-685800" algn="just">
              <a:lnSpc>
                <a:spcPct val="115000"/>
              </a:lnSpc>
            </a:pPr>
            <a:r>
              <a:rPr lang="en-US" altLang="zh-CN" sz="2800" dirty="0">
                <a:latin typeface="Schoolbell" panose="020B0604020202020204" charset="0"/>
                <a:ea typeface="Schoolbell" panose="020B0604020202020204" charset="0"/>
              </a:rPr>
              <a:t>Focusing system in CRT forces the electron beam to converge into a small spot as it strikes the phosphor. </a:t>
            </a:r>
          </a:p>
          <a:p>
            <a:pPr marL="685800" indent="-685800" algn="just">
              <a:lnSpc>
                <a:spcPct val="115000"/>
              </a:lnSpc>
            </a:pPr>
            <a:r>
              <a:rPr lang="en-US" altLang="zh-CN" sz="2800" dirty="0">
                <a:latin typeface="Schoolbell" panose="020B0604020202020204" charset="0"/>
                <a:ea typeface="Schoolbell" panose="020B0604020202020204" charset="0"/>
              </a:rPr>
              <a:t>Deflection of the electron beam can be controlled either by the electric field or by the magnetic field.</a:t>
            </a:r>
          </a:p>
          <a:p>
            <a:pPr marL="685800" indent="-685800" algn="just">
              <a:lnSpc>
                <a:spcPct val="115000"/>
              </a:lnSpc>
            </a:pPr>
            <a:endParaRPr lang="en-IN" altLang="en-US" sz="33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8BF7-83B3-FB20-C587-4A0FB825A511}"/>
              </a:ext>
            </a:extLst>
          </p:cNvPr>
          <p:cNvSpPr txBox="1"/>
          <p:nvPr/>
        </p:nvSpPr>
        <p:spPr>
          <a:xfrm>
            <a:off x="4800600" y="1104900"/>
            <a:ext cx="1021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Principle behind Basic Working</a:t>
            </a:r>
            <a:endParaRPr lang="en-IN" sz="5400" dirty="0"/>
          </a:p>
        </p:txBody>
      </p:sp>
      <p:pic>
        <p:nvPicPr>
          <p:cNvPr id="11" name="c">
            <a:hlinkClick r:id="" action="ppaction://media"/>
            <a:extLst>
              <a:ext uri="{FF2B5EF4-FFF2-40B4-BE49-F238E27FC236}">
                <a16:creationId xmlns:a16="http://schemas.microsoft.com/office/drawing/2014/main" id="{ED69954D-D668-F3AC-29FB-1515B1099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6200" y="3238500"/>
            <a:ext cx="6248400" cy="5029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7792081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2127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7AACE077-86D0-FD89-CAD3-722CFF55B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6453"/>
            <a:ext cx="164592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858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3716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20574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743200" algn="ctr" rtl="0" fontAlgn="base">
              <a:spcBef>
                <a:spcPct val="0"/>
              </a:spcBef>
              <a:spcAft>
                <a:spcPct val="0"/>
              </a:spcAft>
              <a:defRPr sz="66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5400" b="1" kern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Random Scan Displays</a:t>
            </a:r>
            <a:br>
              <a:rPr lang="en-US" sz="6000" kern="0" dirty="0">
                <a:solidFill>
                  <a:schemeClr val="accent2">
                    <a:lumMod val="50000"/>
                  </a:schemeClr>
                </a:solidFill>
                <a:latin typeface="Schoolbell" panose="020B0604020202020204" charset="0"/>
                <a:ea typeface="Schoolbell" panose="020B0604020202020204" charset="0"/>
              </a:rPr>
            </a:br>
            <a:endParaRPr lang="en-IN" sz="2700" kern="0" dirty="0">
              <a:solidFill>
                <a:schemeClr val="accent2">
                  <a:lumMod val="50000"/>
                </a:schemeClr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B3F401E-578A-8E7C-6145-112F6D90A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43099"/>
            <a:ext cx="7129463" cy="727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choolbell" panose="020B0604020202020204" charset="0"/>
                <a:ea typeface="Schoolbell" panose="020B0604020202020204" charset="0"/>
              </a:rPr>
              <a:t>When operated as random scan display unit, CRT has electron beam directed only to the parts of the screen where the picture is to be drawn.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choolbell" panose="020B0604020202020204" charset="0"/>
                <a:ea typeface="Schoolbell" panose="020B0604020202020204" charset="0"/>
              </a:rPr>
              <a:t>These system are used for line drawing (produces smooth line drawings) applications and cannot display realistic shaded scenes.</a:t>
            </a:r>
          </a:p>
          <a:p>
            <a:pPr marL="514350" indent="-514350" algn="just" defTabSz="137160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choolbell" panose="020B0604020202020204" charset="0"/>
              <a:ea typeface="Schoolbell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1407DE-37F3-0FA3-CB5C-B1573CDFC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26" y="2857500"/>
            <a:ext cx="7440774" cy="5410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6638076"/>
      </p:ext>
    </p:extLst>
  </p:cSld>
  <p:clrMapOvr>
    <a:masterClrMapping/>
  </p:clrMapOvr>
  <p:transition spd="med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64365" y="9258300"/>
            <a:ext cx="19416731" cy="1182601"/>
            <a:chOff x="0" y="0"/>
            <a:chExt cx="25888974" cy="157680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888974" cy="0"/>
            </a:xfrm>
            <a:prstGeom prst="line">
              <a:avLst/>
            </a:prstGeom>
            <a:ln w="38100" cap="rnd">
              <a:solidFill>
                <a:srgbClr val="FAEEDF">
                  <a:alpha val="24706"/>
                </a:srgbClr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5844056" y="373224"/>
              <a:ext cx="7920830" cy="120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Bold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7B1FAD-8805-052D-AC31-000EEB0CEAC9}"/>
              </a:ext>
            </a:extLst>
          </p:cNvPr>
          <p:cNvSpPr txBox="1"/>
          <p:nvPr/>
        </p:nvSpPr>
        <p:spPr>
          <a:xfrm>
            <a:off x="762000" y="2638924"/>
            <a:ext cx="9736110" cy="656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choolbell" panose="020B0604020202020204" charset="0"/>
                <a:ea typeface="Schoolbell" panose="020B0604020202020204" charset="0"/>
                <a:cs typeface="Arial"/>
              </a:rPr>
              <a:t>Based on television technology , in these the electron beam sweeps across the screen one row at a time from top to bottom (scan lines swept by horizontal retrace and vertical retrace).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choolbell" panose="020B0604020202020204" charset="0"/>
                <a:ea typeface="Schoolbell" panose="020B0604020202020204" charset="0"/>
                <a:cs typeface="Arial"/>
              </a:rPr>
              <a:t> As the electron beam sweeps the intensity is turned on or off  as per the picture definition stored in the </a:t>
            </a:r>
            <a:r>
              <a:rPr lang="en-US" altLang="en-US" sz="4000" dirty="0">
                <a:latin typeface="Schoolbell" panose="020B0604020202020204" charset="0"/>
                <a:ea typeface="Schoolbell" panose="020B0604020202020204" charset="0"/>
                <a:cs typeface="Arial"/>
              </a:rPr>
              <a:t>frame buffer t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choolbell" panose="020B0604020202020204" charset="0"/>
                <a:ea typeface="Schoolbell" panose="020B0604020202020204" charset="0"/>
                <a:cs typeface="Arial"/>
              </a:rPr>
              <a:t>o create a pattern of illuminated spots.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3C74D-8350-37FB-54A3-20059C390645}"/>
              </a:ext>
            </a:extLst>
          </p:cNvPr>
          <p:cNvSpPr txBox="1"/>
          <p:nvPr/>
        </p:nvSpPr>
        <p:spPr>
          <a:xfrm>
            <a:off x="5105400" y="812128"/>
            <a:ext cx="9736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hoolbell" panose="020B0604020202020204" charset="0"/>
                <a:ea typeface="Schoolbell" panose="020B0604020202020204" charset="0"/>
              </a:rPr>
              <a:t>Raster Scan Display</a:t>
            </a:r>
            <a:endParaRPr lang="en-IN" sz="54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hoolbell" panose="020B0604020202020204" charset="0"/>
              <a:ea typeface="Schoolbell" panose="020B0604020202020204" charset="0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7B5EC938-1EDF-FA4D-A51D-39C19C52F2C4}"/>
              </a:ext>
            </a:extLst>
          </p:cNvPr>
          <p:cNvGrpSpPr>
            <a:grpSpLocks/>
          </p:cNvGrpSpPr>
          <p:nvPr/>
        </p:nvGrpSpPr>
        <p:grpSpPr bwMode="auto">
          <a:xfrm>
            <a:off x="11506200" y="3437706"/>
            <a:ext cx="5943600" cy="4525183"/>
            <a:chOff x="2472" y="799"/>
            <a:chExt cx="3152" cy="2314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D8360DE-F9E4-FF5B-C9C0-8C084B88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799"/>
              <a:ext cx="3152" cy="2314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700"/>
            </a:p>
          </p:txBody>
        </p:sp>
        <p:pic>
          <p:nvPicPr>
            <p:cNvPr id="13" name="Picture 7" descr="console-03">
              <a:extLst>
                <a:ext uri="{FF2B5EF4-FFF2-40B4-BE49-F238E27FC236}">
                  <a16:creationId xmlns:a16="http://schemas.microsoft.com/office/drawing/2014/main" id="{21C75C07-C5F5-E2AD-C977-7F5C06707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" y="935"/>
              <a:ext cx="2803" cy="20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7016585"/>
      </p:ext>
    </p:extLst>
  </p:cSld>
  <p:clrMapOvr>
    <a:masterClrMapping/>
  </p:clrMapOvr>
  <p:transition spd="med">
    <p:wipe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802</Words>
  <Application>Microsoft Office PowerPoint</Application>
  <PresentationFormat>Custom</PresentationFormat>
  <Paragraphs>67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Schoolbell</vt:lpstr>
      <vt:lpstr>Comic Sans MS</vt:lpstr>
      <vt:lpstr>Open Sauce Bold</vt:lpstr>
      <vt:lpstr>Arial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classmates! We are Group !</dc:title>
  <dc:creator>VIKRANT KUMAR</dc:creator>
  <cp:lastModifiedBy>Ankush Mishra</cp:lastModifiedBy>
  <cp:revision>35</cp:revision>
  <dcterms:created xsi:type="dcterms:W3CDTF">2006-08-16T00:00:00Z</dcterms:created>
  <dcterms:modified xsi:type="dcterms:W3CDTF">2024-01-23T11:53:23Z</dcterms:modified>
  <dc:identifier>DAF5ZhMqzds</dc:identifier>
</cp:coreProperties>
</file>